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5"/>
  </p:notesMasterIdLst>
  <p:handoutMasterIdLst>
    <p:handoutMasterId r:id="rId46"/>
  </p:handoutMasterIdLst>
  <p:sldIdLst>
    <p:sldId id="256" r:id="rId2"/>
    <p:sldId id="1861" r:id="rId3"/>
    <p:sldId id="1924" r:id="rId4"/>
    <p:sldId id="1911" r:id="rId5"/>
    <p:sldId id="1912" r:id="rId6"/>
    <p:sldId id="1913" r:id="rId7"/>
    <p:sldId id="1914" r:id="rId8"/>
    <p:sldId id="1916" r:id="rId9"/>
    <p:sldId id="1917" r:id="rId10"/>
    <p:sldId id="1918" r:id="rId11"/>
    <p:sldId id="1919" r:id="rId12"/>
    <p:sldId id="1922" r:id="rId13"/>
    <p:sldId id="1921" r:id="rId14"/>
    <p:sldId id="1920" r:id="rId15"/>
    <p:sldId id="1952" r:id="rId16"/>
    <p:sldId id="1923" r:id="rId17"/>
    <p:sldId id="1925" r:id="rId18"/>
    <p:sldId id="1926" r:id="rId19"/>
    <p:sldId id="1927" r:id="rId20"/>
    <p:sldId id="1928" r:id="rId21"/>
    <p:sldId id="1929" r:id="rId22"/>
    <p:sldId id="1930" r:id="rId23"/>
    <p:sldId id="1931" r:id="rId24"/>
    <p:sldId id="1932" r:id="rId25"/>
    <p:sldId id="1933" r:id="rId26"/>
    <p:sldId id="1934" r:id="rId27"/>
    <p:sldId id="1935" r:id="rId28"/>
    <p:sldId id="1936" r:id="rId29"/>
    <p:sldId id="1937" r:id="rId30"/>
    <p:sldId id="1938" r:id="rId31"/>
    <p:sldId id="1939" r:id="rId32"/>
    <p:sldId id="1941" r:id="rId33"/>
    <p:sldId id="1910" r:id="rId34"/>
    <p:sldId id="1950" r:id="rId35"/>
    <p:sldId id="1951" r:id="rId36"/>
    <p:sldId id="1942" r:id="rId37"/>
    <p:sldId id="1943" r:id="rId38"/>
    <p:sldId id="1944" r:id="rId39"/>
    <p:sldId id="1945" r:id="rId40"/>
    <p:sldId id="1946" r:id="rId41"/>
    <p:sldId id="1947" r:id="rId42"/>
    <p:sldId id="1948" r:id="rId43"/>
    <p:sldId id="1949" r:id="rId44"/>
  </p:sldIdLst>
  <p:sldSz cx="12192000" cy="6858000"/>
  <p:notesSz cx="6858000" cy="9144000"/>
  <p:embeddedFontLst>
    <p:embeddedFont>
      <p:font typeface="Garamond" panose="02020404030301010803" pitchFamily="18"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bold" panose="020B0706030804020204"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24"/>
            <p14:sldId id="1911"/>
            <p14:sldId id="1912"/>
            <p14:sldId id="1913"/>
            <p14:sldId id="1914"/>
            <p14:sldId id="1916"/>
            <p14:sldId id="1917"/>
            <p14:sldId id="1918"/>
            <p14:sldId id="1919"/>
            <p14:sldId id="1922"/>
            <p14:sldId id="1921"/>
            <p14:sldId id="1920"/>
            <p14:sldId id="1952"/>
            <p14:sldId id="1923"/>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50"/>
            <p14:sldId id="1951"/>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88"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4/4/24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emf"/><Relationship Id="rId7" Type="http://schemas.openxmlformats.org/officeDocument/2006/relationships/image" Target="../media/image30.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image" Target="../media/image36.emf"/><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4.emf"/><Relationship Id="rId9" Type="http://schemas.openxmlformats.org/officeDocument/2006/relationships/image" Target="../media/image42.gif"/></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6.emf"/><Relationship Id="rId7" Type="http://schemas.openxmlformats.org/officeDocument/2006/relationships/image" Target="../media/image60.png"/><Relationship Id="rId2" Type="http://schemas.openxmlformats.org/officeDocument/2006/relationships/image" Target="../media/image55.tiff"/><Relationship Id="rId1" Type="http://schemas.openxmlformats.org/officeDocument/2006/relationships/slideLayout" Target="../slideLayouts/slideLayout4.xml"/><Relationship Id="rId6" Type="http://schemas.openxmlformats.org/officeDocument/2006/relationships/image" Target="../media/image59.emf"/><Relationship Id="rId11" Type="http://schemas.openxmlformats.org/officeDocument/2006/relationships/image" Target="../media/image49.png"/><Relationship Id="rId5" Type="http://schemas.openxmlformats.org/officeDocument/2006/relationships/image" Target="../media/image58.emf"/><Relationship Id="rId10" Type="http://schemas.openxmlformats.org/officeDocument/2006/relationships/image" Target="../media/image62.png"/><Relationship Id="rId4" Type="http://schemas.openxmlformats.org/officeDocument/2006/relationships/image" Target="../media/image57.emf"/><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4969976"/>
            <a:ext cx="4761036" cy="1477328"/>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(volume) and </a:t>
            </a:r>
            <a:r>
              <a:rPr lang="en-US" dirty="0" err="1"/>
              <a:t>dS</a:t>
            </a:r>
            <a:r>
              <a:rPr lang="en-US" dirty="0"/>
              <a:t> (domain boundary)</a:t>
            </a:r>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Tree>
    <p:extLst>
      <p:ext uri="{BB962C8B-B14F-4D97-AF65-F5344CB8AC3E}">
        <p14:creationId xmlns:p14="http://schemas.microsoft.com/office/powerpoint/2010/main" val="111212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 and Solving a Simple Model Equation</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Recall, our Simple Model Equation</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1" y="1409699"/>
            <a:ext cx="6585288" cy="5448301"/>
          </a:xfrm>
        </p:spPr>
        <p:txBody>
          <a:bodyPr/>
          <a:lstStyle/>
          <a:p>
            <a:pPr marL="342900" indent="-342900">
              <a:buFont typeface="Arial" panose="020B0604020202020204" pitchFamily="34" charset="0"/>
              <a:buChar char="•"/>
            </a:pPr>
            <a:r>
              <a:rPr lang="en-US" dirty="0"/>
              <a:t>With terms: time, advection and diffusion</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a finite difference, centered (2</a:t>
            </a:r>
            <a:r>
              <a:rPr lang="en-US" baseline="30000" dirty="0"/>
              <a:t>nd</a:t>
            </a:r>
            <a:r>
              <a:rPr lang="en-US" dirty="0"/>
              <a:t> order stencil), the continuous PDE can be discretized as:</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Noting, above the n+1 fully implicit approach that is solved over the finite difference “mesh”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an alternative? Finite-volume/element…..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22" name="Picture 21">
            <a:extLst>
              <a:ext uri="{FF2B5EF4-FFF2-40B4-BE49-F238E27FC236}">
                <a16:creationId xmlns:a16="http://schemas.microsoft.com/office/drawing/2014/main" id="{6CFCE93C-B0D3-157B-7596-4C143AF23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412" y="90293"/>
            <a:ext cx="4959013" cy="1614981"/>
          </a:xfrm>
          <a:prstGeom prst="rect">
            <a:avLst/>
          </a:prstGeom>
        </p:spPr>
      </p:pic>
      <p:pic>
        <p:nvPicPr>
          <p:cNvPr id="23" name="Picture 22">
            <a:extLst>
              <a:ext uri="{FF2B5EF4-FFF2-40B4-BE49-F238E27FC236}">
                <a16:creationId xmlns:a16="http://schemas.microsoft.com/office/drawing/2014/main" id="{D463EB83-88D8-9F19-C23B-8DB1471D6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88" y="2555540"/>
            <a:ext cx="4959012" cy="1291792"/>
          </a:xfrm>
          <a:prstGeom prst="rect">
            <a:avLst/>
          </a:prstGeom>
        </p:spPr>
      </p:pic>
      <p:pic>
        <p:nvPicPr>
          <p:cNvPr id="24" name="Picture 23">
            <a:extLst>
              <a:ext uri="{FF2B5EF4-FFF2-40B4-BE49-F238E27FC236}">
                <a16:creationId xmlns:a16="http://schemas.microsoft.com/office/drawing/2014/main" id="{F4897948-0727-FB75-A31F-B1F6BEF81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304" y="4771970"/>
            <a:ext cx="2813996" cy="774779"/>
          </a:xfrm>
          <a:prstGeom prst="rect">
            <a:avLst/>
          </a:prstGeom>
        </p:spPr>
      </p:pic>
      <p:sp>
        <p:nvSpPr>
          <p:cNvPr id="25" name="TextBox 24">
            <a:extLst>
              <a:ext uri="{FF2B5EF4-FFF2-40B4-BE49-F238E27FC236}">
                <a16:creationId xmlns:a16="http://schemas.microsoft.com/office/drawing/2014/main" id="{790CEDB5-0558-E220-9710-E8840FFFEB84}"/>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26" name="TextBox 25">
            <a:extLst>
              <a:ext uri="{FF2B5EF4-FFF2-40B4-BE49-F238E27FC236}">
                <a16:creationId xmlns:a16="http://schemas.microsoft.com/office/drawing/2014/main" id="{D708BF51-BD17-3E51-7D9F-7D7473688115}"/>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27" name="TextBox 26">
            <a:extLst>
              <a:ext uri="{FF2B5EF4-FFF2-40B4-BE49-F238E27FC236}">
                <a16:creationId xmlns:a16="http://schemas.microsoft.com/office/drawing/2014/main" id="{93DC2891-3546-20AE-2D6A-BC37089ACA4E}"/>
              </a:ext>
            </a:extLst>
          </p:cNvPr>
          <p:cNvSpPr txBox="1"/>
          <p:nvPr/>
        </p:nvSpPr>
        <p:spPr>
          <a:xfrm>
            <a:off x="8843662" y="5723105"/>
            <a:ext cx="0" cy="0"/>
          </a:xfrm>
          <a:prstGeom prst="rect">
            <a:avLst/>
          </a:prstGeom>
        </p:spPr>
        <p:txBody>
          <a:bodyPr vert="horz" wrap="none" lIns="91440" tIns="45720" rIns="91440" bIns="45720" rtlCol="0">
            <a:noAutofit/>
          </a:bodyPr>
          <a:lstStyle/>
          <a:p>
            <a:pPr algn="l"/>
            <a:r>
              <a:rPr lang="en-US" dirty="0"/>
              <a:t>Backward finite difference</a:t>
            </a:r>
          </a:p>
        </p:txBody>
      </p:sp>
      <p:sp>
        <p:nvSpPr>
          <p:cNvPr id="30" name="Oval 29">
            <a:extLst>
              <a:ext uri="{FF2B5EF4-FFF2-40B4-BE49-F238E27FC236}">
                <a16:creationId xmlns:a16="http://schemas.microsoft.com/office/drawing/2014/main" id="{857287DE-1E01-A3B1-EE72-71B88B3D199E}"/>
              </a:ext>
            </a:extLst>
          </p:cNvPr>
          <p:cNvSpPr/>
          <p:nvPr/>
        </p:nvSpPr>
        <p:spPr>
          <a:xfrm>
            <a:off x="1962993"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915067E-A923-A5C0-65E1-ABEF93577FE6}"/>
              </a:ext>
            </a:extLst>
          </p:cNvPr>
          <p:cNvSpPr/>
          <p:nvPr/>
        </p:nvSpPr>
        <p:spPr>
          <a:xfrm>
            <a:off x="2623737"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4863DC2-1C17-23FB-0568-DD1846CE0658}"/>
              </a:ext>
            </a:extLst>
          </p:cNvPr>
          <p:cNvSpPr/>
          <p:nvPr/>
        </p:nvSpPr>
        <p:spPr>
          <a:xfrm>
            <a:off x="3284481"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1224377-88C7-1940-0459-4124355FA4ED}"/>
              </a:ext>
            </a:extLst>
          </p:cNvPr>
          <p:cNvSpPr/>
          <p:nvPr/>
        </p:nvSpPr>
        <p:spPr>
          <a:xfrm>
            <a:off x="3945225"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FF7B0A-A8D7-7DA5-0DAC-9C6C0957E7DF}"/>
              </a:ext>
            </a:extLst>
          </p:cNvPr>
          <p:cNvSpPr/>
          <p:nvPr/>
        </p:nvSpPr>
        <p:spPr>
          <a:xfrm>
            <a:off x="4605969"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474ED60-45F3-570D-FE18-043C8CBF441F}"/>
              </a:ext>
            </a:extLst>
          </p:cNvPr>
          <p:cNvSpPr txBox="1"/>
          <p:nvPr/>
        </p:nvSpPr>
        <p:spPr>
          <a:xfrm>
            <a:off x="3378632" y="5424410"/>
            <a:ext cx="0" cy="0"/>
          </a:xfrm>
          <a:prstGeom prst="rect">
            <a:avLst/>
          </a:prstGeom>
        </p:spPr>
        <p:txBody>
          <a:bodyPr vert="horz" wrap="none" lIns="91440" tIns="45720" rIns="91440" bIns="45720" rtlCol="0">
            <a:noAutofit/>
          </a:bodyPr>
          <a:lstStyle/>
          <a:p>
            <a:pPr algn="l"/>
            <a:r>
              <a:rPr lang="en-US" dirty="0"/>
              <a:t>j</a:t>
            </a:r>
          </a:p>
        </p:txBody>
      </p:sp>
      <p:sp>
        <p:nvSpPr>
          <p:cNvPr id="37" name="TextBox 36">
            <a:extLst>
              <a:ext uri="{FF2B5EF4-FFF2-40B4-BE49-F238E27FC236}">
                <a16:creationId xmlns:a16="http://schemas.microsoft.com/office/drawing/2014/main" id="{B6B8F5F0-1471-26EA-61BA-5F81EC0B8792}"/>
              </a:ext>
            </a:extLst>
          </p:cNvPr>
          <p:cNvSpPr txBox="1"/>
          <p:nvPr/>
        </p:nvSpPr>
        <p:spPr>
          <a:xfrm>
            <a:off x="3949487" y="5424410"/>
            <a:ext cx="0" cy="0"/>
          </a:xfrm>
          <a:prstGeom prst="rect">
            <a:avLst/>
          </a:prstGeom>
        </p:spPr>
        <p:txBody>
          <a:bodyPr vert="horz" wrap="none" lIns="91440" tIns="45720" rIns="91440" bIns="45720" rtlCol="0">
            <a:noAutofit/>
          </a:bodyPr>
          <a:lstStyle/>
          <a:p>
            <a:pPr algn="l"/>
            <a:r>
              <a:rPr lang="en-US" dirty="0"/>
              <a:t>J+1</a:t>
            </a:r>
          </a:p>
        </p:txBody>
      </p:sp>
      <p:sp>
        <p:nvSpPr>
          <p:cNvPr id="38" name="TextBox 37">
            <a:extLst>
              <a:ext uri="{FF2B5EF4-FFF2-40B4-BE49-F238E27FC236}">
                <a16:creationId xmlns:a16="http://schemas.microsoft.com/office/drawing/2014/main" id="{E0EF5915-170A-9A3C-BE89-8443D4B2384C}"/>
              </a:ext>
            </a:extLst>
          </p:cNvPr>
          <p:cNvSpPr txBox="1"/>
          <p:nvPr/>
        </p:nvSpPr>
        <p:spPr>
          <a:xfrm>
            <a:off x="2647627" y="5424410"/>
            <a:ext cx="0" cy="0"/>
          </a:xfrm>
          <a:prstGeom prst="rect">
            <a:avLst/>
          </a:prstGeom>
        </p:spPr>
        <p:txBody>
          <a:bodyPr vert="horz" wrap="none" lIns="91440" tIns="45720" rIns="91440" bIns="45720" rtlCol="0">
            <a:noAutofit/>
          </a:bodyPr>
          <a:lstStyle/>
          <a:p>
            <a:pPr algn="l"/>
            <a:r>
              <a:rPr lang="en-US" dirty="0"/>
              <a:t>J-1</a:t>
            </a:r>
          </a:p>
        </p:txBody>
      </p:sp>
      <p:sp>
        <p:nvSpPr>
          <p:cNvPr id="39" name="TextBox 38">
            <a:extLst>
              <a:ext uri="{FF2B5EF4-FFF2-40B4-BE49-F238E27FC236}">
                <a16:creationId xmlns:a16="http://schemas.microsoft.com/office/drawing/2014/main" id="{920A24AA-126B-0B42-9C9B-3481DD851D26}"/>
              </a:ext>
            </a:extLst>
          </p:cNvPr>
          <p:cNvSpPr txBox="1"/>
          <p:nvPr/>
        </p:nvSpPr>
        <p:spPr>
          <a:xfrm>
            <a:off x="1916622" y="5424410"/>
            <a:ext cx="0" cy="0"/>
          </a:xfrm>
          <a:prstGeom prst="rect">
            <a:avLst/>
          </a:prstGeom>
        </p:spPr>
        <p:txBody>
          <a:bodyPr vert="horz" wrap="none" lIns="91440" tIns="45720" rIns="91440" bIns="45720" rtlCol="0">
            <a:noAutofit/>
          </a:bodyPr>
          <a:lstStyle/>
          <a:p>
            <a:pPr algn="l"/>
            <a:r>
              <a:rPr lang="en-US" dirty="0"/>
              <a:t>J-2</a:t>
            </a:r>
          </a:p>
        </p:txBody>
      </p:sp>
      <p:sp>
        <p:nvSpPr>
          <p:cNvPr id="40" name="TextBox 39">
            <a:extLst>
              <a:ext uri="{FF2B5EF4-FFF2-40B4-BE49-F238E27FC236}">
                <a16:creationId xmlns:a16="http://schemas.microsoft.com/office/drawing/2014/main" id="{1042F3E0-72CB-B691-16C3-EB3B67231466}"/>
              </a:ext>
            </a:extLst>
          </p:cNvPr>
          <p:cNvSpPr txBox="1"/>
          <p:nvPr/>
        </p:nvSpPr>
        <p:spPr>
          <a:xfrm>
            <a:off x="4659826" y="5424410"/>
            <a:ext cx="0" cy="0"/>
          </a:xfrm>
          <a:prstGeom prst="rect">
            <a:avLst/>
          </a:prstGeom>
        </p:spPr>
        <p:txBody>
          <a:bodyPr vert="horz" wrap="none" lIns="91440" tIns="45720" rIns="91440" bIns="45720" rtlCol="0">
            <a:noAutofit/>
          </a:bodyPr>
          <a:lstStyle/>
          <a:p>
            <a:pPr algn="l"/>
            <a:r>
              <a:rPr lang="en-US" dirty="0"/>
              <a:t>J+2</a:t>
            </a:r>
          </a:p>
        </p:txBody>
      </p:sp>
      <p:pic>
        <p:nvPicPr>
          <p:cNvPr id="43" name="Picture 42">
            <a:extLst>
              <a:ext uri="{FF2B5EF4-FFF2-40B4-BE49-F238E27FC236}">
                <a16:creationId xmlns:a16="http://schemas.microsoft.com/office/drawing/2014/main" id="{9774371A-3B50-403C-1FAB-C19294C8BC43}"/>
              </a:ext>
            </a:extLst>
          </p:cNvPr>
          <p:cNvPicPr>
            <a:picLocks noChangeAspect="1"/>
          </p:cNvPicPr>
          <p:nvPr/>
        </p:nvPicPr>
        <p:blipFill>
          <a:blip r:embed="rId5"/>
          <a:stretch>
            <a:fillRect/>
          </a:stretch>
        </p:blipFill>
        <p:spPr>
          <a:xfrm>
            <a:off x="1951503" y="1812235"/>
            <a:ext cx="2273300" cy="622300"/>
          </a:xfrm>
          <a:prstGeom prst="rect">
            <a:avLst/>
          </a:prstGeom>
        </p:spPr>
      </p:pic>
      <p:pic>
        <p:nvPicPr>
          <p:cNvPr id="44" name="Picture 43">
            <a:extLst>
              <a:ext uri="{FF2B5EF4-FFF2-40B4-BE49-F238E27FC236}">
                <a16:creationId xmlns:a16="http://schemas.microsoft.com/office/drawing/2014/main" id="{FA5C1DDA-4B70-937F-37B8-C3CA6E1BC780}"/>
              </a:ext>
            </a:extLst>
          </p:cNvPr>
          <p:cNvPicPr>
            <a:picLocks noChangeAspect="1"/>
          </p:cNvPicPr>
          <p:nvPr/>
        </p:nvPicPr>
        <p:blipFill>
          <a:blip r:embed="rId6"/>
          <a:stretch>
            <a:fillRect/>
          </a:stretch>
        </p:blipFill>
        <p:spPr>
          <a:xfrm>
            <a:off x="523399" y="3339211"/>
            <a:ext cx="6565900" cy="673100"/>
          </a:xfrm>
          <a:prstGeom prst="rect">
            <a:avLst/>
          </a:prstGeom>
        </p:spPr>
      </p:pic>
      <p:cxnSp>
        <p:nvCxnSpPr>
          <p:cNvPr id="6" name="Straight Arrow Connector 5">
            <a:extLst>
              <a:ext uri="{FF2B5EF4-FFF2-40B4-BE49-F238E27FC236}">
                <a16:creationId xmlns:a16="http://schemas.microsoft.com/office/drawing/2014/main" id="{7B464BBA-CCAD-2C39-6B8C-AF200F09A56E}"/>
              </a:ext>
            </a:extLst>
          </p:cNvPr>
          <p:cNvCxnSpPr>
            <a:cxnSpLocks/>
          </p:cNvCxnSpPr>
          <p:nvPr/>
        </p:nvCxnSpPr>
        <p:spPr>
          <a:xfrm>
            <a:off x="4695861"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2F986C-EF77-BA0D-4AC2-D9207728B14F}"/>
              </a:ext>
            </a:extLst>
          </p:cNvPr>
          <p:cNvCxnSpPr>
            <a:cxnSpLocks/>
          </p:cNvCxnSpPr>
          <p:nvPr/>
        </p:nvCxnSpPr>
        <p:spPr>
          <a:xfrm flipH="1">
            <a:off x="1115876"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AB62FD-7A2A-8EDC-1F88-206E507707DD}"/>
              </a:ext>
            </a:extLst>
          </p:cNvPr>
          <p:cNvCxnSpPr>
            <a:cxnSpLocks/>
          </p:cNvCxnSpPr>
          <p:nvPr/>
        </p:nvCxnSpPr>
        <p:spPr>
          <a:xfrm>
            <a:off x="1962993" y="5120094"/>
            <a:ext cx="264297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
        <p:nvSpPr>
          <p:cNvPr id="8" name="TextBox 7">
            <a:extLst>
              <a:ext uri="{FF2B5EF4-FFF2-40B4-BE49-F238E27FC236}">
                <a16:creationId xmlns:a16="http://schemas.microsoft.com/office/drawing/2014/main" id="{4FF47132-DEC3-0FB8-FA49-8745334E6806}"/>
              </a:ext>
            </a:extLst>
          </p:cNvPr>
          <p:cNvSpPr txBox="1"/>
          <p:nvPr/>
        </p:nvSpPr>
        <p:spPr>
          <a:xfrm>
            <a:off x="7605134" y="3702204"/>
            <a:ext cx="0" cy="0"/>
          </a:xfrm>
          <a:prstGeom prst="rect">
            <a:avLst/>
          </a:prstGeom>
        </p:spPr>
        <p:txBody>
          <a:bodyPr vert="horz" wrap="none" lIns="91440" tIns="45720" rIns="91440" bIns="45720" rtlCol="0">
            <a:noAutofit/>
          </a:bodyPr>
          <a:lstStyle/>
          <a:p>
            <a:pPr algn="l"/>
            <a:r>
              <a:rPr lang="en-US" b="1" i="1" dirty="0"/>
              <a:t>Q: Is this really simple for all </a:t>
            </a:r>
          </a:p>
          <a:p>
            <a:pPr algn="l"/>
            <a:r>
              <a:rPr lang="en-US" b="1" i="1" dirty="0"/>
              <a:t>of the schemes we have discussed? </a:t>
            </a:r>
          </a:p>
        </p:txBody>
      </p:sp>
    </p:spTree>
    <p:extLst>
      <p:ext uri="{BB962C8B-B14F-4D97-AF65-F5344CB8AC3E}">
        <p14:creationId xmlns:p14="http://schemas.microsoft.com/office/powerpoint/2010/main" val="405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43</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6566</TotalTime>
  <Words>2621</Words>
  <Application>Microsoft Macintosh PowerPoint</Application>
  <PresentationFormat>Widescreen</PresentationFormat>
  <Paragraphs>368</Paragraphs>
  <Slides>43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Open Sans</vt:lpstr>
      <vt:lpstr>Calibri</vt:lpstr>
      <vt:lpstr>symbol</vt:lpstr>
      <vt:lpstr>Wingdings</vt:lpstr>
      <vt:lpstr>Courier New</vt:lpstr>
      <vt:lpstr>symbol</vt:lpstr>
      <vt:lpstr>Arial</vt:lpstr>
      <vt:lpstr>Garamond</vt:lpstr>
      <vt:lpstr>Open Sans bold</vt:lpstr>
      <vt:lpstr>Sandia Angles</vt:lpstr>
      <vt:lpstr>ME469: Common Discretization  Approaches</vt:lpstr>
      <vt:lpstr>Lecture Objectives</vt:lpstr>
      <vt:lpstr>Recall, our Simple Model Equation</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Integration Over the Domain:  The ”Finite” in Finite-Volume and Finite Element</vt:lpstr>
      <vt:lpstr>Data Structure Ramifications: A bit more complex…</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Linking to 1d_quad4_adv_diff </vt:lpstr>
      <vt:lpstr>Linking to 1d_quad4_adv_diff </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cp:lastModifiedBy>
  <cp:revision>611</cp:revision>
  <cp:lastPrinted>2023-04-20T15:41:54Z</cp:lastPrinted>
  <dcterms:created xsi:type="dcterms:W3CDTF">2018-07-21T13:25:45Z</dcterms:created>
  <dcterms:modified xsi:type="dcterms:W3CDTF">2024-04-04T13:27:17Z</dcterms:modified>
</cp:coreProperties>
</file>